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  <p:sldMasterId id="2147483672" r:id="rId2"/>
  </p:sldMasterIdLst>
  <p:notesMasterIdLst>
    <p:notesMasterId r:id="rId23"/>
  </p:notesMasterIdLst>
  <p:sldIdLst>
    <p:sldId id="256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8" r:id="rId21"/>
    <p:sldId id="287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6690a5dd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e6690a5dd4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e6690a5dd4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742e9b103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e742e9b10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742e9b103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e742e9b10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742e9b103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e742e9b10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47a9874a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e47a9874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742e9b103_1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e742e9b103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47d44e3d2_0_4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e47d44e3d2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47d44e3d2_0_3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e47d44e3d2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e47d44e3d2_0_3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e47d44e3d2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47d44e3d2_0_3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e47d44e3d2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e742e9b1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ge742e9b10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e742e9b10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742e9b103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e742e9b10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742e9b103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e742e9b10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742e9b103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e742e9b10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47d44e3d2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e47d44e3d2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47d44e3d2_0_2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e47d44e3d2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47d44e3d2_0_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e47d44e3d2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742e9b103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e742e9b10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742e9b103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e742e9b10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5DBE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BE5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giovannipietrovitali@gmail.com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Esri" TargetMode="External"/><Relationship Id="rId5" Type="http://schemas.openxmlformats.org/officeDocument/2006/relationships/hyperlink" Target="https://en.wikipedia.org/wiki/OpenGIS" TargetMode="External"/><Relationship Id="rId4" Type="http://schemas.openxmlformats.org/officeDocument/2006/relationships/hyperlink" Target="https://en.wikipedia.org/wiki/JSON" TargetMode="Externa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SCII" TargetMode="External"/><Relationship Id="rId13" Type="http://schemas.openxmlformats.org/officeDocument/2006/relationships/hyperlink" Target="https://en.wikipedia.org/wiki/JPEG2000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en.wikipedia.org/wiki/Binary_data" TargetMode="External"/><Relationship Id="rId12" Type="http://schemas.openxmlformats.org/officeDocument/2006/relationships/hyperlink" Target="https://en.wikipedia.org/wiki/ERDAS_IMAGIN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Esri_grid" TargetMode="External"/><Relationship Id="rId11" Type="http://schemas.openxmlformats.org/officeDocument/2006/relationships/hyperlink" Target="https://en.wikipedia.org/wiki/TIFF" TargetMode="External"/><Relationship Id="rId5" Type="http://schemas.openxmlformats.org/officeDocument/2006/relationships/image" Target="../media/image18.png"/><Relationship Id="rId10" Type="http://schemas.openxmlformats.org/officeDocument/2006/relationships/hyperlink" Target="https://en.wikipedia.org/wiki/GeoTIFF" TargetMode="External"/><Relationship Id="rId4" Type="http://schemas.openxmlformats.org/officeDocument/2006/relationships/image" Target="../media/image17.png"/><Relationship Id="rId9" Type="http://schemas.openxmlformats.org/officeDocument/2006/relationships/hyperlink" Target="https://en.wikipedia.org/wiki/Esri" TargetMode="External"/><Relationship Id="rId14" Type="http://schemas.openxmlformats.org/officeDocument/2006/relationships/hyperlink" Target="https://en.wikipedia.org/wiki/MrSID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hyperlink" Target="https://en.wikipedia.org/wiki/JSON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hyperlink" Target="https://en.wikipedia.org/wiki/OpenGI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Esri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pizzamap_url" TargetMode="External"/><Relationship Id="rId3" Type="http://schemas.openxmlformats.org/officeDocument/2006/relationships/hyperlink" Target="https://bit.ly/atlas_article" TargetMode="External"/><Relationship Id="rId7" Type="http://schemas.openxmlformats.org/officeDocument/2006/relationships/hyperlink" Target="https://bit.ly/french_theatre_17" TargetMode="External"/><Relationship Id="rId2" Type="http://schemas.openxmlformats.org/officeDocument/2006/relationships/hyperlink" Target="https://bit.ly/atlas_repression_github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bit.ly/theatre_of_places" TargetMode="External"/><Relationship Id="rId5" Type="http://schemas.openxmlformats.org/officeDocument/2006/relationships/hyperlink" Target="https://bit.ly/french_theatre_17_github" TargetMode="External"/><Relationship Id="rId10" Type="http://schemas.openxmlformats.org/officeDocument/2006/relationships/hyperlink" Target="https://mygeodata.cloud/" TargetMode="External"/><Relationship Id="rId4" Type="http://schemas.openxmlformats.org/officeDocument/2006/relationships/hyperlink" Target="https://bit.ly/atlas_repression" TargetMode="External"/><Relationship Id="rId9" Type="http://schemas.openxmlformats.org/officeDocument/2006/relationships/hyperlink" Target="https://gadm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gif"/><Relationship Id="rId4" Type="http://schemas.openxmlformats.org/officeDocument/2006/relationships/hyperlink" Target="mailto:giovannipietrovitali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hyperlink" Target="http://leaflet-extras.github.io/leaflet-providers/preview/index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olygon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en.wikipedia.org/wiki/Line_(geometry)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Point_(geometry)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s://en.wikipedia.org/wiki/Geography_Markup_Language" TargetMode="External"/><Relationship Id="rId18" Type="http://schemas.openxmlformats.org/officeDocument/2006/relationships/hyperlink" Target="https://en.wikipedia.org/wiki/Intergraph" TargetMode="External"/><Relationship Id="rId26" Type="http://schemas.openxmlformats.org/officeDocument/2006/relationships/hyperlink" Target="https://en.wikipedia.org/wiki/National_Transfer_Format" TargetMode="External"/><Relationship Id="rId3" Type="http://schemas.openxmlformats.org/officeDocument/2006/relationships/image" Target="../media/image1.png"/><Relationship Id="rId21" Type="http://schemas.openxmlformats.org/officeDocument/2006/relationships/hyperlink" Target="https://en.wikipedia.org/wiki/Keyhole_Markup_Language" TargetMode="External"/><Relationship Id="rId34" Type="http://schemas.openxmlformats.org/officeDocument/2006/relationships/hyperlink" Target="https://en.wikipedia.org/wiki/TIGER" TargetMode="External"/><Relationship Id="rId7" Type="http://schemas.openxmlformats.org/officeDocument/2006/relationships/hyperlink" Target="https://en.wikipedia.org/wiki/Cartesian_coordinate_system" TargetMode="External"/><Relationship Id="rId12" Type="http://schemas.openxmlformats.org/officeDocument/2006/relationships/hyperlink" Target="https://en.wikipedia.org/wiki/Esri" TargetMode="External"/><Relationship Id="rId17" Type="http://schemas.openxmlformats.org/officeDocument/2006/relationships/hyperlink" Target="https://en.wikipedia.org/wiki/GeoMedia" TargetMode="External"/><Relationship Id="rId25" Type="http://schemas.openxmlformats.org/officeDocument/2006/relationships/hyperlink" Target="https://en.wikipedia.org/wiki/XML" TargetMode="External"/><Relationship Id="rId33" Type="http://schemas.openxmlformats.org/officeDocument/2006/relationships/hyperlink" Target="https://en.wikipedia.org/wiki/MapGuide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en.wikipedia.org/wiki/JSON" TargetMode="External"/><Relationship Id="rId20" Type="http://schemas.openxmlformats.org/officeDocument/2006/relationships/hyperlink" Target="https://en.wikipedia.org/wiki/MicroStation" TargetMode="External"/><Relationship Id="rId29" Type="http://schemas.openxmlformats.org/officeDocument/2006/relationships/hyperlink" Target="https://en.wikipedia.org/wiki/Simple_Features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Autodesk" TargetMode="External"/><Relationship Id="rId11" Type="http://schemas.openxmlformats.org/officeDocument/2006/relationships/hyperlink" Target="https://en.wikipedia.org/wiki/Triangulated_irregular_network" TargetMode="External"/><Relationship Id="rId24" Type="http://schemas.openxmlformats.org/officeDocument/2006/relationships/hyperlink" Target="https://en.wikipedia.org/wiki/Measure_Map_Pro_format" TargetMode="External"/><Relationship Id="rId32" Type="http://schemas.openxmlformats.org/officeDocument/2006/relationships/hyperlink" Target="https://en.wikipedia.org/wiki/Spatial_Data_File" TargetMode="External"/><Relationship Id="rId5" Type="http://schemas.openxmlformats.org/officeDocument/2006/relationships/hyperlink" Target="https://en.wikipedia.org/wiki/AutoCAD" TargetMode="External"/><Relationship Id="rId15" Type="http://schemas.openxmlformats.org/officeDocument/2006/relationships/hyperlink" Target="https://en.wikipedia.org/wiki/GeoJSON" TargetMode="External"/><Relationship Id="rId23" Type="http://schemas.openxmlformats.org/officeDocument/2006/relationships/hyperlink" Target="https://en.wikipedia.org/wiki/MapInfo_Corporation" TargetMode="External"/><Relationship Id="rId28" Type="http://schemas.openxmlformats.org/officeDocument/2006/relationships/hyperlink" Target="https://en.wikipedia.org/wiki/Shapefile" TargetMode="External"/><Relationship Id="rId36" Type="http://schemas.openxmlformats.org/officeDocument/2006/relationships/hyperlink" Target="https://en.wikipedia.org/wiki/National_Geospatial-Intelligence_Agency" TargetMode="External"/><Relationship Id="rId10" Type="http://schemas.openxmlformats.org/officeDocument/2006/relationships/hyperlink" Target="https://en.wikipedia.org/wiki/Binary_data" TargetMode="External"/><Relationship Id="rId19" Type="http://schemas.openxmlformats.org/officeDocument/2006/relationships/hyperlink" Target="https://en.wikipedia.org/wiki/Microsoft_Access" TargetMode="External"/><Relationship Id="rId31" Type="http://schemas.openxmlformats.org/officeDocument/2006/relationships/hyperlink" Target="https://en.wikipedia.org/wiki/SOSI" TargetMode="External"/><Relationship Id="rId4" Type="http://schemas.openxmlformats.org/officeDocument/2006/relationships/hyperlink" Target="https://en.wikipedia.org/wiki/AutoCAD_DXF" TargetMode="External"/><Relationship Id="rId9" Type="http://schemas.openxmlformats.org/officeDocument/2006/relationships/hyperlink" Target="https://en.wikipedia.org/wiki/Esri_TIN" TargetMode="External"/><Relationship Id="rId14" Type="http://schemas.openxmlformats.org/officeDocument/2006/relationships/hyperlink" Target="https://en.wikipedia.org/wiki/OpenGIS" TargetMode="External"/><Relationship Id="rId22" Type="http://schemas.openxmlformats.org/officeDocument/2006/relationships/hyperlink" Target="https://en.wikipedia.org/wiki/MapInfo_TAB_format" TargetMode="External"/><Relationship Id="rId27" Type="http://schemas.openxmlformats.org/officeDocument/2006/relationships/hyperlink" Target="https://en.wikipedia.org/wiki/Spatialite" TargetMode="External"/><Relationship Id="rId30" Type="http://schemas.openxmlformats.org/officeDocument/2006/relationships/hyperlink" Target="https://en.wikipedia.org/wiki/Open_Geospatial_Consortium" TargetMode="External"/><Relationship Id="rId35" Type="http://schemas.openxmlformats.org/officeDocument/2006/relationships/hyperlink" Target="https://en.wikipedia.org/wiki/Vector_Product_Format" TargetMode="External"/><Relationship Id="rId8" Type="http://schemas.openxmlformats.org/officeDocument/2006/relationships/hyperlink" Target="https://en.wikipedia.org/wiki/Digital_line_grap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subTitle" idx="1"/>
          </p:nvPr>
        </p:nvSpPr>
        <p:spPr>
          <a:xfrm>
            <a:off x="3513600" y="3088650"/>
            <a:ext cx="4989900" cy="1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it" sz="3600">
                <a:solidFill>
                  <a:srgbClr val="C00000"/>
                </a:solidFill>
              </a:rPr>
              <a:t>Intro to Mapping</a:t>
            </a:r>
            <a:endParaRPr sz="2400">
              <a:solidFill>
                <a:srgbClr val="C00000"/>
              </a:solidFill>
            </a:endParaRPr>
          </a:p>
        </p:txBody>
      </p:sp>
      <p:pic>
        <p:nvPicPr>
          <p:cNvPr id="136" name="Google Shape;13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5804" y="2177323"/>
            <a:ext cx="1214651" cy="12146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02;p57">
            <a:extLst>
              <a:ext uri="{FF2B5EF4-FFF2-40B4-BE49-F238E27FC236}">
                <a16:creationId xmlns:a16="http://schemas.microsoft.com/office/drawing/2014/main" id="{BD09D7A4-CC5B-2E72-B0D8-A6E34AC3EA79}"/>
              </a:ext>
            </a:extLst>
          </p:cNvPr>
          <p:cNvSpPr/>
          <p:nvPr/>
        </p:nvSpPr>
        <p:spPr>
          <a:xfrm>
            <a:off x="6118799" y="4482175"/>
            <a:ext cx="2937376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Giovanni Pietro Vitali</a:t>
            </a:r>
            <a:endParaRPr sz="1100" dirty="0"/>
          </a:p>
        </p:txBody>
      </p:sp>
      <p:sp>
        <p:nvSpPr>
          <p:cNvPr id="5" name="Google Shape;506;p57">
            <a:extLst>
              <a:ext uri="{FF2B5EF4-FFF2-40B4-BE49-F238E27FC236}">
                <a16:creationId xmlns:a16="http://schemas.microsoft.com/office/drawing/2014/main" id="{9440C4B3-9905-9784-206E-0BDCEE970E49}"/>
              </a:ext>
            </a:extLst>
          </p:cNvPr>
          <p:cNvSpPr/>
          <p:nvPr/>
        </p:nvSpPr>
        <p:spPr>
          <a:xfrm>
            <a:off x="6118799" y="4858450"/>
            <a:ext cx="28611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giovannipietrovitali@gmail.com</a:t>
            </a:r>
            <a:r>
              <a:rPr lang="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3"/>
          <p:cNvSpPr txBox="1"/>
          <p:nvPr/>
        </p:nvSpPr>
        <p:spPr>
          <a:xfrm>
            <a:off x="717775" y="1271000"/>
            <a:ext cx="8475000" cy="244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 dirty="0">
                <a:solidFill>
                  <a:schemeClr val="dk1"/>
                </a:solidFill>
              </a:rPr>
              <a:t>GeoJSON</a:t>
            </a:r>
            <a:r>
              <a:rPr lang="it" sz="1600" dirty="0">
                <a:solidFill>
                  <a:schemeClr val="dk1"/>
                </a:solidFill>
              </a:rPr>
              <a:t> – a lightweight format based on </a:t>
            </a:r>
            <a:r>
              <a:rPr lang="it" sz="1600" u="sng" dirty="0">
                <a:solidFill>
                  <a:schemeClr val="hlink"/>
                </a:solidFill>
                <a:hlinkClick r:id="rId4"/>
              </a:rPr>
              <a:t>JSON</a:t>
            </a:r>
            <a:r>
              <a:rPr lang="it" sz="1600" dirty="0">
                <a:solidFill>
                  <a:schemeClr val="dk1"/>
                </a:solidFill>
              </a:rPr>
              <a:t>, used by many open source GIS packages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 dirty="0">
                <a:solidFill>
                  <a:schemeClr val="dk1"/>
                </a:solidFill>
              </a:rPr>
              <a:t>Keyhole Markup Language</a:t>
            </a:r>
            <a:r>
              <a:rPr lang="it" sz="1600" dirty="0">
                <a:solidFill>
                  <a:schemeClr val="dk1"/>
                </a:solidFill>
              </a:rPr>
              <a:t> (KML) – XML based open standard (by </a:t>
            </a:r>
            <a:r>
              <a:rPr lang="it" sz="1600" u="sng" dirty="0">
                <a:solidFill>
                  <a:schemeClr val="hlink"/>
                </a:solidFill>
                <a:hlinkClick r:id="rId5"/>
              </a:rPr>
              <a:t>OpenGIS</a:t>
            </a:r>
            <a:r>
              <a:rPr lang="it" sz="1600" dirty="0">
                <a:solidFill>
                  <a:schemeClr val="dk1"/>
                </a:solidFill>
              </a:rPr>
              <a:t>) for GIS data exchange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 dirty="0">
                <a:solidFill>
                  <a:schemeClr val="dk1"/>
                </a:solidFill>
              </a:rPr>
              <a:t>Shapefile</a:t>
            </a:r>
            <a:r>
              <a:rPr lang="it" sz="1600" dirty="0">
                <a:solidFill>
                  <a:schemeClr val="dk1"/>
                </a:solidFill>
              </a:rPr>
              <a:t> – a popular vector data GIS format, developed by </a:t>
            </a:r>
            <a:r>
              <a:rPr lang="it" sz="1600" u="sng" dirty="0">
                <a:solidFill>
                  <a:schemeClr val="hlink"/>
                </a:solidFill>
                <a:hlinkClick r:id="rId6"/>
              </a:rPr>
              <a:t>Esri</a:t>
            </a:r>
            <a:endParaRPr sz="1600" u="sng" dirty="0">
              <a:solidFill>
                <a:schemeClr val="hlink"/>
              </a:solidFill>
            </a:endParaRPr>
          </a:p>
        </p:txBody>
      </p:sp>
      <p:pic>
        <p:nvPicPr>
          <p:cNvPr id="348" name="Google Shape;34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98" y="1602756"/>
            <a:ext cx="532250" cy="5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1800" y="2495935"/>
            <a:ext cx="401045" cy="4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1800" y="3184996"/>
            <a:ext cx="401050" cy="466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/>
          <p:nvPr/>
        </p:nvSpPr>
        <p:spPr>
          <a:xfrm>
            <a:off x="7297378" y="4865825"/>
            <a:ext cx="174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Distant Reading in </a:t>
            </a:r>
            <a:endParaRPr sz="1100"/>
          </a:p>
        </p:txBody>
      </p:sp>
      <p:pic>
        <p:nvPicPr>
          <p:cNvPr id="356" name="Google Shape;35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4208" y="1985600"/>
            <a:ext cx="3156166" cy="27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8589" y="1010311"/>
            <a:ext cx="1987400" cy="63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4"/>
          <p:cNvSpPr txBox="1"/>
          <p:nvPr/>
        </p:nvSpPr>
        <p:spPr>
          <a:xfrm>
            <a:off x="0" y="843725"/>
            <a:ext cx="5884200" cy="3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b="1" u="sng">
                <a:solidFill>
                  <a:schemeClr val="hlink"/>
                </a:solidFill>
                <a:hlinkClick r:id="rId6"/>
              </a:rPr>
              <a:t>Esri grid</a:t>
            </a:r>
            <a:r>
              <a:rPr lang="it">
                <a:solidFill>
                  <a:srgbClr val="202122"/>
                </a:solidFill>
              </a:rPr>
              <a:t> – proprietary </a:t>
            </a:r>
            <a:r>
              <a:rPr lang="it" u="sng">
                <a:solidFill>
                  <a:schemeClr val="hlink"/>
                </a:solidFill>
                <a:hlinkClick r:id="rId7"/>
              </a:rPr>
              <a:t>binary</a:t>
            </a:r>
            <a:r>
              <a:rPr lang="it">
                <a:solidFill>
                  <a:srgbClr val="202122"/>
                </a:solidFill>
              </a:rPr>
              <a:t> and metadataless </a:t>
            </a:r>
            <a:r>
              <a:rPr lang="it" u="sng">
                <a:solidFill>
                  <a:schemeClr val="hlink"/>
                </a:solidFill>
                <a:hlinkClick r:id="rId8"/>
              </a:rPr>
              <a:t>ASCII</a:t>
            </a:r>
            <a:r>
              <a:rPr lang="it">
                <a:solidFill>
                  <a:srgbClr val="202122"/>
                </a:solidFill>
              </a:rPr>
              <a:t> raster formats used by </a:t>
            </a:r>
            <a:r>
              <a:rPr lang="it" u="sng">
                <a:solidFill>
                  <a:schemeClr val="hlink"/>
                </a:solidFill>
                <a:hlinkClick r:id="rId9"/>
              </a:rPr>
              <a:t>Esri</a:t>
            </a:r>
            <a:endParaRPr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b="1" u="sng">
                <a:solidFill>
                  <a:schemeClr val="hlink"/>
                </a:solidFill>
                <a:hlinkClick r:id="rId10"/>
              </a:rPr>
              <a:t>GeoTIFF</a:t>
            </a:r>
            <a:r>
              <a:rPr lang="it">
                <a:solidFill>
                  <a:srgbClr val="202122"/>
                </a:solidFill>
              </a:rPr>
              <a:t> – </a:t>
            </a:r>
            <a:r>
              <a:rPr lang="it" u="sng">
                <a:solidFill>
                  <a:schemeClr val="hlink"/>
                </a:solidFill>
                <a:hlinkClick r:id="rId11"/>
              </a:rPr>
              <a:t>TIFF</a:t>
            </a:r>
            <a:r>
              <a:rPr lang="it">
                <a:solidFill>
                  <a:srgbClr val="202122"/>
                </a:solidFill>
              </a:rPr>
              <a:t> variant enriched with GIS relevant metadata</a:t>
            </a:r>
            <a:endParaRPr>
              <a:solidFill>
                <a:srgbClr val="20212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>
                <a:solidFill>
                  <a:srgbClr val="202122"/>
                </a:solidFill>
              </a:rPr>
              <a:t>IMG – </a:t>
            </a:r>
            <a:r>
              <a:rPr lang="it" u="sng">
                <a:solidFill>
                  <a:schemeClr val="hlink"/>
                </a:solidFill>
                <a:hlinkClick r:id="rId12"/>
              </a:rPr>
              <a:t>ERDAS IMAGINE</a:t>
            </a:r>
            <a:r>
              <a:rPr lang="it">
                <a:solidFill>
                  <a:srgbClr val="202122"/>
                </a:solidFill>
              </a:rPr>
              <a:t> image file format</a:t>
            </a:r>
            <a:endParaRPr>
              <a:solidFill>
                <a:srgbClr val="20212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b="1" u="sng">
                <a:solidFill>
                  <a:schemeClr val="hlink"/>
                </a:solidFill>
                <a:hlinkClick r:id="rId13"/>
              </a:rPr>
              <a:t>JPEG2000</a:t>
            </a:r>
            <a:r>
              <a:rPr lang="it">
                <a:solidFill>
                  <a:srgbClr val="202122"/>
                </a:solidFill>
              </a:rPr>
              <a:t> – Open-source raster format. A compressed format, allows both lossyand lossless compression.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b="1" u="sng">
                <a:solidFill>
                  <a:schemeClr val="hlink"/>
                </a:solidFill>
                <a:hlinkClick r:id="rId14"/>
              </a:rPr>
              <a:t>MrSID</a:t>
            </a:r>
            <a:r>
              <a:rPr lang="it">
                <a:solidFill>
                  <a:srgbClr val="202122"/>
                </a:solidFill>
              </a:rPr>
              <a:t> – Multi-Resolution Seamless Image Database (by Lizardtech). A compressed wavelet format, allows both lossy and lossless compression.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b="1" u="sng">
                <a:solidFill>
                  <a:schemeClr val="hlink"/>
                </a:solidFill>
                <a:hlinkClick r:id="rId10"/>
              </a:rPr>
              <a:t>GeoTIFF</a:t>
            </a:r>
            <a:r>
              <a:rPr lang="it">
                <a:solidFill>
                  <a:srgbClr val="202122"/>
                </a:solidFill>
              </a:rPr>
              <a:t> – </a:t>
            </a:r>
            <a:r>
              <a:rPr lang="it" u="sng">
                <a:solidFill>
                  <a:schemeClr val="hlink"/>
                </a:solidFill>
                <a:hlinkClick r:id="rId11"/>
              </a:rPr>
              <a:t>TIFF</a:t>
            </a:r>
            <a:r>
              <a:rPr lang="it">
                <a:solidFill>
                  <a:srgbClr val="202122"/>
                </a:solidFill>
              </a:rPr>
              <a:t> variant enriched with GIS relevant metadata</a:t>
            </a:r>
            <a:endParaRPr>
              <a:solidFill>
                <a:srgbClr val="20212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5605000" y="2383575"/>
            <a:ext cx="3267600" cy="20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262626"/>
                </a:solidFill>
              </a:rPr>
              <a:t>Microsoft Excel</a:t>
            </a:r>
            <a:endParaRPr sz="21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262626"/>
                </a:solidFill>
              </a:rPr>
              <a:t>OpenOffice spreadsheet</a:t>
            </a:r>
            <a:endParaRPr sz="21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262626"/>
                </a:solidFill>
              </a:rPr>
              <a:t>OpenRefine</a:t>
            </a:r>
            <a:endParaRPr sz="21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262626"/>
                </a:solidFill>
              </a:rPr>
              <a:t>Plan texts softwares</a:t>
            </a:r>
            <a:endParaRPr sz="2100">
              <a:solidFill>
                <a:srgbClr val="262626"/>
              </a:solidFill>
            </a:endParaRPr>
          </a:p>
        </p:txBody>
      </p:sp>
      <p:pic>
        <p:nvPicPr>
          <p:cNvPr id="371" name="Google Shape;3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450" y="2459777"/>
            <a:ext cx="409225" cy="4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5450" y="2915825"/>
            <a:ext cx="440125" cy="43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1375" y="3439051"/>
            <a:ext cx="440114" cy="4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5450" y="3938858"/>
            <a:ext cx="409225" cy="4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7725" y="867924"/>
            <a:ext cx="358140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684661"/>
            <a:ext cx="4332277" cy="430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684650"/>
            <a:ext cx="8720200" cy="418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2571750"/>
            <a:ext cx="8720200" cy="15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4084650"/>
            <a:ext cx="8720200" cy="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9125" y="0"/>
            <a:ext cx="2974338" cy="5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06425"/>
            <a:ext cx="5769699" cy="343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0038" y="532250"/>
            <a:ext cx="4980325" cy="14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1450" y="532256"/>
            <a:ext cx="2880875" cy="8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/>
          <p:nvPr/>
        </p:nvSpPr>
        <p:spPr>
          <a:xfrm>
            <a:off x="7297378" y="4865825"/>
            <a:ext cx="174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Distant Reading in </a:t>
            </a:r>
            <a:endParaRPr sz="1100"/>
          </a:p>
        </p:txBody>
      </p:sp>
      <p:pic>
        <p:nvPicPr>
          <p:cNvPr id="405" name="Google Shape;40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8"/>
          <p:cNvSpPr txBox="1"/>
          <p:nvPr/>
        </p:nvSpPr>
        <p:spPr>
          <a:xfrm>
            <a:off x="2287350" y="476450"/>
            <a:ext cx="6522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>
                <a:solidFill>
                  <a:schemeClr val="dk1"/>
                </a:solidFill>
                <a:highlight>
                  <a:srgbClr val="C00000"/>
                </a:highlight>
              </a:rPr>
              <a:t>CSV</a:t>
            </a:r>
            <a:r>
              <a:rPr lang="it" sz="1600">
                <a:solidFill>
                  <a:schemeClr val="dk1"/>
                </a:solidFill>
              </a:rPr>
              <a:t> – A comma-separated values (CSV) file is a delimited text file that uses a comma to separate values. Each line of the file is a data record. Each record consists of one or more fields, separated by commas.</a:t>
            </a:r>
            <a:endParaRPr sz="1600" u="sng">
              <a:solidFill>
                <a:schemeClr val="hlink"/>
              </a:solidFill>
            </a:endParaRPr>
          </a:p>
        </p:txBody>
      </p:sp>
      <p:pic>
        <p:nvPicPr>
          <p:cNvPr id="409" name="Google Shape;4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950" y="618675"/>
            <a:ext cx="549650" cy="6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825" y="1419050"/>
            <a:ext cx="8119977" cy="33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6298" y="228775"/>
            <a:ext cx="818450" cy="8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9"/>
          <p:cNvSpPr txBox="1"/>
          <p:nvPr/>
        </p:nvSpPr>
        <p:spPr>
          <a:xfrm>
            <a:off x="3094750" y="304975"/>
            <a:ext cx="45417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>
                <a:solidFill>
                  <a:schemeClr val="dk1"/>
                </a:solidFill>
                <a:highlight>
                  <a:srgbClr val="C00000"/>
                </a:highlight>
              </a:rPr>
              <a:t>GeoJSON</a:t>
            </a:r>
            <a:r>
              <a:rPr lang="it" sz="1600">
                <a:solidFill>
                  <a:schemeClr val="dk1"/>
                </a:solidFill>
              </a:rPr>
              <a:t> – a lightweight format based on </a:t>
            </a:r>
            <a:r>
              <a:rPr lang="it" sz="1600" u="sng">
                <a:solidFill>
                  <a:schemeClr val="hlink"/>
                </a:solidFill>
                <a:hlinkClick r:id="rId5"/>
              </a:rPr>
              <a:t>JSON</a:t>
            </a:r>
            <a:r>
              <a:rPr lang="it" sz="1600">
                <a:solidFill>
                  <a:schemeClr val="dk1"/>
                </a:solidFill>
              </a:rPr>
              <a:t>, used by many open source GIS packages</a:t>
            </a:r>
            <a:endParaRPr sz="1600" u="sng">
              <a:solidFill>
                <a:schemeClr val="hlink"/>
              </a:solidFill>
            </a:endParaRPr>
          </a:p>
        </p:txBody>
      </p:sp>
      <p:pic>
        <p:nvPicPr>
          <p:cNvPr id="421" name="Google Shape;42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00" y="1389125"/>
            <a:ext cx="9006976" cy="266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0"/>
          <p:cNvSpPr txBox="1"/>
          <p:nvPr/>
        </p:nvSpPr>
        <p:spPr>
          <a:xfrm>
            <a:off x="2359950" y="239500"/>
            <a:ext cx="53856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>
                <a:solidFill>
                  <a:schemeClr val="dk1"/>
                </a:solidFill>
                <a:highlight>
                  <a:srgbClr val="C00000"/>
                </a:highlight>
              </a:rPr>
              <a:t>Keyhole Markup Language</a:t>
            </a:r>
            <a:r>
              <a:rPr lang="it" sz="1600">
                <a:solidFill>
                  <a:schemeClr val="dk1"/>
                </a:solidFill>
              </a:rPr>
              <a:t> (KML) – XML based open standard (by </a:t>
            </a:r>
            <a:r>
              <a:rPr lang="it" sz="1600" u="sng">
                <a:solidFill>
                  <a:schemeClr val="hlink"/>
                </a:solidFill>
                <a:hlinkClick r:id="rId4"/>
              </a:rPr>
              <a:t>OpenGIS</a:t>
            </a:r>
            <a:r>
              <a:rPr lang="it" sz="1600">
                <a:solidFill>
                  <a:schemeClr val="dk1"/>
                </a:solidFill>
              </a:rPr>
              <a:t>) for GIS data exchange</a:t>
            </a:r>
            <a:endParaRPr sz="1600" u="sng">
              <a:solidFill>
                <a:schemeClr val="hlink"/>
              </a:solidFill>
            </a:endParaRPr>
          </a:p>
        </p:txBody>
      </p:sp>
      <p:pic>
        <p:nvPicPr>
          <p:cNvPr id="431" name="Google Shape;43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2011" y="303038"/>
            <a:ext cx="575490" cy="5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99" y="1030000"/>
            <a:ext cx="8261473" cy="37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1"/>
          <p:cNvSpPr txBox="1"/>
          <p:nvPr/>
        </p:nvSpPr>
        <p:spPr>
          <a:xfrm>
            <a:off x="3095650" y="361900"/>
            <a:ext cx="5229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>
                <a:solidFill>
                  <a:schemeClr val="dk1"/>
                </a:solidFill>
                <a:highlight>
                  <a:srgbClr val="C00000"/>
                </a:highlight>
              </a:rPr>
              <a:t>Shapefile</a:t>
            </a:r>
            <a:r>
              <a:rPr lang="it" sz="1600">
                <a:solidFill>
                  <a:schemeClr val="dk1"/>
                </a:solidFill>
              </a:rPr>
              <a:t> – a popular vector data GIS format, developed by </a:t>
            </a:r>
            <a:r>
              <a:rPr lang="it" sz="1600" u="sng">
                <a:solidFill>
                  <a:schemeClr val="hlink"/>
                </a:solidFill>
                <a:hlinkClick r:id="rId4"/>
              </a:rPr>
              <a:t>Esri</a:t>
            </a:r>
            <a:endParaRPr sz="1600" u="sng">
              <a:solidFill>
                <a:schemeClr val="hlink"/>
              </a:solidFill>
            </a:endParaRPr>
          </a:p>
        </p:txBody>
      </p:sp>
      <p:pic>
        <p:nvPicPr>
          <p:cNvPr id="442" name="Google Shape;44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6200" y="361900"/>
            <a:ext cx="518650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4900"/>
            <a:ext cx="9144003" cy="14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6D81B9-6D7C-1066-226D-13AFA1F58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31673"/>
            <a:ext cx="7886700" cy="994200"/>
          </a:xfrm>
        </p:spPr>
        <p:txBody>
          <a:bodyPr/>
          <a:lstStyle/>
          <a:p>
            <a:r>
              <a:rPr lang="fr-FR" dirty="0" err="1"/>
              <a:t>Examples</a:t>
            </a:r>
            <a:r>
              <a:rPr lang="fr-FR" dirty="0"/>
              <a:t>: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0C6BB28-16B1-C5BB-718B-55C969FE5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638604"/>
            <a:ext cx="7886700" cy="2685946"/>
          </a:xfrm>
        </p:spPr>
        <p:txBody>
          <a:bodyPr>
            <a:normAutofit lnSpcReduction="10000"/>
          </a:bodyPr>
          <a:lstStyle/>
          <a:p>
            <a:r>
              <a:rPr lang="fr-FR" dirty="0"/>
              <a:t>Atlas Nazi-</a:t>
            </a:r>
            <a:r>
              <a:rPr lang="fr-FR" dirty="0" err="1"/>
              <a:t>Fascist</a:t>
            </a:r>
            <a:r>
              <a:rPr lang="fr-FR" dirty="0"/>
              <a:t> </a:t>
            </a:r>
            <a:r>
              <a:rPr lang="fr-FR" dirty="0" err="1"/>
              <a:t>Repression</a:t>
            </a:r>
            <a:endParaRPr lang="fr-FR" dirty="0"/>
          </a:p>
          <a:p>
            <a:pPr lvl="1"/>
            <a:r>
              <a:rPr lang="fr-FR" dirty="0" err="1"/>
              <a:t>Github</a:t>
            </a:r>
            <a:r>
              <a:rPr lang="fr-FR" dirty="0"/>
              <a:t>: </a:t>
            </a:r>
            <a:r>
              <a:rPr lang="fr-FR" dirty="0">
                <a:hlinkClick r:id="rId2"/>
              </a:rPr>
              <a:t>https://bit.ly/atlas_repression_github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Article: </a:t>
            </a:r>
            <a:r>
              <a:rPr lang="fr-FR" dirty="0">
                <a:hlinkClick r:id="rId3"/>
              </a:rPr>
              <a:t>https://bit.ly/atlas_article</a:t>
            </a:r>
            <a:r>
              <a:rPr lang="fr-FR" dirty="0"/>
              <a:t> </a:t>
            </a:r>
          </a:p>
          <a:p>
            <a:pPr lvl="1"/>
            <a:r>
              <a:rPr lang="fr-FR" dirty="0" err="1"/>
              <a:t>Map</a:t>
            </a:r>
            <a:r>
              <a:rPr lang="fr-FR" dirty="0"/>
              <a:t>: </a:t>
            </a:r>
            <a:r>
              <a:rPr lang="fr-FR" dirty="0">
                <a:hlinkClick r:id="rId4"/>
              </a:rPr>
              <a:t>https://bit.ly/atlas_repression</a:t>
            </a:r>
            <a:r>
              <a:rPr lang="fr-FR" dirty="0"/>
              <a:t> </a:t>
            </a:r>
          </a:p>
          <a:p>
            <a:pPr marL="596900" lvl="1" indent="0">
              <a:buNone/>
            </a:pPr>
            <a:endParaRPr lang="fr-FR" dirty="0"/>
          </a:p>
          <a:p>
            <a:r>
              <a:rPr lang="fr-FR" dirty="0"/>
              <a:t>French </a:t>
            </a:r>
            <a:r>
              <a:rPr lang="fr-FR" dirty="0" err="1"/>
              <a:t>Theatre</a:t>
            </a:r>
            <a:r>
              <a:rPr lang="fr-FR" dirty="0"/>
              <a:t> 17th century </a:t>
            </a:r>
          </a:p>
          <a:p>
            <a:pPr lvl="1"/>
            <a:r>
              <a:rPr lang="fr-FR" dirty="0" err="1"/>
              <a:t>Github</a:t>
            </a:r>
            <a:r>
              <a:rPr lang="fr-FR" dirty="0"/>
              <a:t>: </a:t>
            </a:r>
            <a:r>
              <a:rPr lang="fr-FR" dirty="0">
                <a:hlinkClick r:id="rId5"/>
              </a:rPr>
              <a:t>https://bit.ly/french_theatre_17_github</a:t>
            </a:r>
            <a:r>
              <a:rPr lang="fr-FR" dirty="0"/>
              <a:t> </a:t>
            </a:r>
          </a:p>
          <a:p>
            <a:pPr lvl="1"/>
            <a:r>
              <a:rPr lang="fr-FR" dirty="0" err="1"/>
              <a:t>Artile</a:t>
            </a:r>
            <a:r>
              <a:rPr lang="fr-FR" dirty="0"/>
              <a:t>: </a:t>
            </a:r>
            <a:r>
              <a:rPr lang="fr-FR" dirty="0">
                <a:hlinkClick r:id="rId6"/>
              </a:rPr>
              <a:t>https://bit.ly/theatre_of_places</a:t>
            </a:r>
            <a:r>
              <a:rPr lang="fr-FR" dirty="0"/>
              <a:t> </a:t>
            </a:r>
          </a:p>
          <a:p>
            <a:pPr lvl="1"/>
            <a:r>
              <a:rPr lang="fr-FR" dirty="0" err="1"/>
              <a:t>Map</a:t>
            </a:r>
            <a:r>
              <a:rPr lang="fr-FR" dirty="0"/>
              <a:t>: </a:t>
            </a:r>
            <a:r>
              <a:rPr lang="fr-FR" dirty="0">
                <a:hlinkClick r:id="rId7"/>
              </a:rPr>
              <a:t>https://bit.ly/french_theatre_17</a:t>
            </a:r>
            <a:r>
              <a:rPr lang="fr-FR" dirty="0"/>
              <a:t> </a:t>
            </a:r>
          </a:p>
          <a:p>
            <a:pPr lvl="1"/>
            <a:endParaRPr lang="fr-FR" dirty="0"/>
          </a:p>
          <a:p>
            <a:pPr marL="139700" indent="0">
              <a:buNone/>
            </a:pPr>
            <a:endParaRPr lang="fr-FR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5939BF3-F80B-BE06-823A-A727575CAD1C}"/>
              </a:ext>
            </a:extLst>
          </p:cNvPr>
          <p:cNvSpPr txBox="1">
            <a:spLocks/>
          </p:cNvSpPr>
          <p:nvPr/>
        </p:nvSpPr>
        <p:spPr>
          <a:xfrm>
            <a:off x="628650" y="337369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Data: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3B825E1A-BF58-1B72-834B-A3953620768C}"/>
              </a:ext>
            </a:extLst>
          </p:cNvPr>
          <p:cNvSpPr txBox="1">
            <a:spLocks/>
          </p:cNvSpPr>
          <p:nvPr/>
        </p:nvSpPr>
        <p:spPr>
          <a:xfrm>
            <a:off x="628650" y="4118670"/>
            <a:ext cx="7632755" cy="92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Pizza </a:t>
            </a:r>
            <a:r>
              <a:rPr lang="fr-FR" dirty="0" err="1"/>
              <a:t>Map</a:t>
            </a:r>
            <a:r>
              <a:rPr lang="fr-FR" dirty="0"/>
              <a:t>: </a:t>
            </a:r>
            <a:r>
              <a:rPr lang="fr-FR" dirty="0">
                <a:hlinkClick r:id="rId8"/>
              </a:rPr>
              <a:t>https://bit.ly/pizzamap_url</a:t>
            </a:r>
            <a:endParaRPr lang="fr-FR" dirty="0"/>
          </a:p>
          <a:p>
            <a:r>
              <a:rPr lang="fr-FR" dirty="0"/>
              <a:t>GADM: </a:t>
            </a:r>
            <a:r>
              <a:rPr lang="fr-FR" dirty="0">
                <a:hlinkClick r:id="rId9"/>
              </a:rPr>
              <a:t>https://gadm.org</a:t>
            </a:r>
            <a:r>
              <a:rPr lang="fr-FR" dirty="0"/>
              <a:t> </a:t>
            </a:r>
          </a:p>
          <a:p>
            <a:r>
              <a:rPr lang="fr-FR"/>
              <a:t>GeoFile</a:t>
            </a:r>
            <a:r>
              <a:rPr lang="fr-FR" dirty="0"/>
              <a:t> Data Converter: </a:t>
            </a:r>
            <a:r>
              <a:rPr lang="fr-FR" dirty="0">
                <a:hlinkClick r:id="rId10"/>
              </a:rPr>
              <a:t>https://mygeodata.cloud</a:t>
            </a:r>
            <a:r>
              <a:rPr lang="fr-FR" dirty="0"/>
              <a:t> </a:t>
            </a:r>
          </a:p>
          <a:p>
            <a:pPr marL="139700" indent="0">
              <a:buFont typeface="Arial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176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038" y="71353"/>
            <a:ext cx="6858924" cy="9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9450" y="1090738"/>
            <a:ext cx="2637763" cy="261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2777" y="1794552"/>
            <a:ext cx="1470425" cy="14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1025" y="1197511"/>
            <a:ext cx="2842975" cy="283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/>
          <p:nvPr/>
        </p:nvSpPr>
        <p:spPr>
          <a:xfrm>
            <a:off x="210125" y="3784975"/>
            <a:ext cx="21186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dk1"/>
                </a:solidFill>
              </a:rPr>
              <a:t>Representing geographical </a:t>
            </a:r>
            <a:endParaRPr sz="19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dk1"/>
                </a:solidFill>
              </a:rPr>
              <a:t>information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6754000" y="3953125"/>
            <a:ext cx="21186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dk1"/>
                </a:solidFill>
              </a:rPr>
              <a:t>For managing complex contents.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3418688" y="3953125"/>
            <a:ext cx="21186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dk1"/>
                </a:solidFill>
              </a:rPr>
              <a:t>Through coordinates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255" name="Google Shape;255;p35"/>
          <p:cNvSpPr/>
          <p:nvPr/>
        </p:nvSpPr>
        <p:spPr>
          <a:xfrm>
            <a:off x="2355700" y="4251400"/>
            <a:ext cx="1129200" cy="33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5"/>
          <p:cNvSpPr/>
          <p:nvPr/>
        </p:nvSpPr>
        <p:spPr>
          <a:xfrm>
            <a:off x="5581050" y="4251400"/>
            <a:ext cx="1129200" cy="33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7"/>
          <p:cNvSpPr txBox="1">
            <a:spLocks noGrp="1"/>
          </p:cNvSpPr>
          <p:nvPr>
            <p:ph type="subTitle" idx="1"/>
          </p:nvPr>
        </p:nvSpPr>
        <p:spPr>
          <a:xfrm>
            <a:off x="3513600" y="3088650"/>
            <a:ext cx="4989900" cy="1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it" sz="3600">
                <a:solidFill>
                  <a:srgbClr val="C00000"/>
                </a:solidFill>
              </a:rPr>
              <a:t>Intro to Mapping</a:t>
            </a:r>
            <a:endParaRPr sz="2400">
              <a:solidFill>
                <a:srgbClr val="C00000"/>
              </a:solidFill>
            </a:endParaRPr>
          </a:p>
        </p:txBody>
      </p:sp>
      <p:pic>
        <p:nvPicPr>
          <p:cNvPr id="501" name="Google Shape;50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5804" y="2177323"/>
            <a:ext cx="1214651" cy="1214651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7"/>
          <p:cNvSpPr/>
          <p:nvPr/>
        </p:nvSpPr>
        <p:spPr>
          <a:xfrm>
            <a:off x="6118799" y="4482175"/>
            <a:ext cx="2937376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Giovanni Pietro Vitali</a:t>
            </a:r>
            <a:endParaRPr sz="1100" dirty="0"/>
          </a:p>
        </p:txBody>
      </p:sp>
      <p:sp>
        <p:nvSpPr>
          <p:cNvPr id="506" name="Google Shape;506;p57"/>
          <p:cNvSpPr/>
          <p:nvPr/>
        </p:nvSpPr>
        <p:spPr>
          <a:xfrm>
            <a:off x="6118799" y="4858450"/>
            <a:ext cx="28611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giovannipietrovitali@gmail.com</a:t>
            </a:r>
            <a:r>
              <a:rPr lang="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pic>
        <p:nvPicPr>
          <p:cNvPr id="508" name="Google Shape;50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5800" y="3277550"/>
            <a:ext cx="1144576" cy="114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/>
          <p:nvPr/>
        </p:nvSpPr>
        <p:spPr>
          <a:xfrm>
            <a:off x="3025600" y="1016600"/>
            <a:ext cx="6118500" cy="3220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3" name="Google Shape;26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/>
          <p:nvPr/>
        </p:nvSpPr>
        <p:spPr>
          <a:xfrm>
            <a:off x="2251200" y="361900"/>
            <a:ext cx="464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1"/>
                </a:solidFill>
              </a:rPr>
              <a:t>What should a digital cartographer do?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67" name="Google Shape;267;p36"/>
          <p:cNvSpPr/>
          <p:nvPr/>
        </p:nvSpPr>
        <p:spPr>
          <a:xfrm>
            <a:off x="21375" y="1547225"/>
            <a:ext cx="1536300" cy="2202300"/>
          </a:xfrm>
          <a:prstGeom prst="rightArrow">
            <a:avLst>
              <a:gd name="adj1" fmla="val 50000"/>
              <a:gd name="adj2" fmla="val 494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Collection and prior analysis of documents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8" name="Google Shape;268;p36"/>
          <p:cNvSpPr/>
          <p:nvPr/>
        </p:nvSpPr>
        <p:spPr>
          <a:xfrm>
            <a:off x="3069375" y="1547225"/>
            <a:ext cx="1536300" cy="220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Data collection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36"/>
          <p:cNvSpPr/>
          <p:nvPr/>
        </p:nvSpPr>
        <p:spPr>
          <a:xfrm>
            <a:off x="6145625" y="1547225"/>
            <a:ext cx="1536300" cy="220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MAPPING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1597575" y="2005400"/>
            <a:ext cx="1331700" cy="1331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CORPUS</a:t>
            </a:r>
            <a:endParaRPr sz="1300"/>
          </a:p>
        </p:txBody>
      </p:sp>
      <p:sp>
        <p:nvSpPr>
          <p:cNvPr id="271" name="Google Shape;271;p36"/>
          <p:cNvSpPr/>
          <p:nvPr/>
        </p:nvSpPr>
        <p:spPr>
          <a:xfrm>
            <a:off x="4645875" y="1916900"/>
            <a:ext cx="1420200" cy="1420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/>
              <a:t>DATASET</a:t>
            </a:r>
            <a:endParaRPr sz="1300"/>
          </a:p>
        </p:txBody>
      </p:sp>
      <p:sp>
        <p:nvSpPr>
          <p:cNvPr id="272" name="Google Shape;272;p36"/>
          <p:cNvSpPr/>
          <p:nvPr/>
        </p:nvSpPr>
        <p:spPr>
          <a:xfrm>
            <a:off x="7696375" y="1905288"/>
            <a:ext cx="1420200" cy="1419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MAP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22" y="152399"/>
            <a:ext cx="8873860" cy="471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601" y="118510"/>
            <a:ext cx="2457450" cy="49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3688" y="868086"/>
            <a:ext cx="3095625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/>
          <p:nvPr/>
        </p:nvSpPr>
        <p:spPr>
          <a:xfrm>
            <a:off x="3195025" y="169425"/>
            <a:ext cx="1573200" cy="4696200"/>
          </a:xfrm>
          <a:prstGeom prst="rightBrace">
            <a:avLst>
              <a:gd name="adj1" fmla="val 33848"/>
              <a:gd name="adj2" fmla="val 50372"/>
            </a:avLst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8"/>
          <p:cNvSpPr txBox="1">
            <a:spLocks noGrp="1"/>
          </p:cNvSpPr>
          <p:nvPr>
            <p:ph type="ctrTitle" idx="4294967295"/>
          </p:nvPr>
        </p:nvSpPr>
        <p:spPr>
          <a:xfrm>
            <a:off x="4067825" y="3949375"/>
            <a:ext cx="4877400" cy="7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it" sz="2400"/>
              <a:t>A key concept in GIS </a:t>
            </a:r>
            <a:endParaRPr sz="24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it" sz="2400"/>
              <a:t>(Geographic Information System)</a:t>
            </a:r>
            <a:endParaRPr sz="100"/>
          </a:p>
        </p:txBody>
      </p:sp>
      <p:sp>
        <p:nvSpPr>
          <p:cNvPr id="294" name="Google Shape;294;p38"/>
          <p:cNvSpPr txBox="1">
            <a:spLocks noGrp="1"/>
          </p:cNvSpPr>
          <p:nvPr>
            <p:ph type="ctrTitle" idx="4294967295"/>
          </p:nvPr>
        </p:nvSpPr>
        <p:spPr>
          <a:xfrm>
            <a:off x="5155825" y="361900"/>
            <a:ext cx="23961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it" sz="2400"/>
              <a:t>THE LAYER</a:t>
            </a:r>
            <a:endParaRPr sz="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59" y="2129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9"/>
          <p:cNvSpPr txBox="1">
            <a:spLocks noGrp="1"/>
          </p:cNvSpPr>
          <p:nvPr>
            <p:ph type="ctrTitle" idx="4294967295"/>
          </p:nvPr>
        </p:nvSpPr>
        <p:spPr>
          <a:xfrm>
            <a:off x="6184525" y="3702150"/>
            <a:ext cx="23961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it" sz="2400" dirty="0"/>
              <a:t>Layers</a:t>
            </a:r>
            <a:endParaRPr sz="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 txBox="1"/>
          <p:nvPr/>
        </p:nvSpPr>
        <p:spPr>
          <a:xfrm>
            <a:off x="3679075" y="4126875"/>
            <a:ext cx="536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http://leaflet-extras.github.io/leaflet-providers/preview/index.html</a:t>
            </a:r>
            <a:r>
              <a:rPr lang="it"/>
              <a:t> 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ctrTitle" idx="4294967295"/>
          </p:nvPr>
        </p:nvSpPr>
        <p:spPr>
          <a:xfrm>
            <a:off x="7129475" y="3717675"/>
            <a:ext cx="17430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it" sz="2400"/>
              <a:t>BASEMAP</a:t>
            </a:r>
            <a:endParaRPr sz="100"/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000" y="361902"/>
            <a:ext cx="4178066" cy="35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1525" y="1619950"/>
            <a:ext cx="2506925" cy="25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988" y="654604"/>
            <a:ext cx="2454200" cy="8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9804" y="1691978"/>
            <a:ext cx="3390575" cy="271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1"/>
          <p:cNvSpPr txBox="1"/>
          <p:nvPr/>
        </p:nvSpPr>
        <p:spPr>
          <a:xfrm>
            <a:off x="0" y="532250"/>
            <a:ext cx="5478000" cy="4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sz="1800" u="sng">
                <a:solidFill>
                  <a:schemeClr val="hlink"/>
                </a:solidFill>
                <a:hlinkClick r:id="rId6"/>
              </a:rPr>
              <a:t>Points</a:t>
            </a:r>
            <a:endParaRPr sz="1800" u="sng">
              <a:solidFill>
                <a:schemeClr val="hlink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Zero-dimensional points are used for geographical features that can best be expressed by a single point reference.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sz="1800" u="sng">
                <a:solidFill>
                  <a:schemeClr val="hlink"/>
                </a:solidFill>
                <a:hlinkClick r:id="rId7"/>
              </a:rPr>
              <a:t>Lines</a:t>
            </a:r>
            <a:r>
              <a:rPr lang="it" sz="1800">
                <a:solidFill>
                  <a:srgbClr val="202122"/>
                </a:solidFill>
              </a:rPr>
              <a:t> or polylines</a:t>
            </a:r>
            <a:endParaRPr sz="1800">
              <a:solidFill>
                <a:srgbClr val="202122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One-dimensional lines or polylines are used for linear features such as rivers, roads, railroads, trails, and topographic lines. </a:t>
            </a:r>
            <a:endParaRPr sz="18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sz="1800" u="sng">
                <a:solidFill>
                  <a:schemeClr val="hlink"/>
                </a:solidFill>
                <a:hlinkClick r:id="rId8"/>
              </a:rPr>
              <a:t>Polygons</a:t>
            </a:r>
            <a:endParaRPr sz="1800" u="sng">
              <a:solidFill>
                <a:schemeClr val="hlink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Two-dimensional polygons are used for geographical features that cover a particular area of the earth's surface.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2610" y="4868585"/>
            <a:ext cx="271389" cy="27138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2"/>
          <p:cNvSpPr txBox="1"/>
          <p:nvPr/>
        </p:nvSpPr>
        <p:spPr>
          <a:xfrm>
            <a:off x="738775" y="-11100"/>
            <a:ext cx="7896342" cy="531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4"/>
              </a:rPr>
              <a:t>AutoCAD DXF</a:t>
            </a:r>
            <a:r>
              <a:rPr lang="it" sz="800" dirty="0">
                <a:solidFill>
                  <a:srgbClr val="262626"/>
                </a:solidFill>
              </a:rPr>
              <a:t> – contour elevation plots in </a:t>
            </a:r>
            <a:r>
              <a:rPr lang="it" sz="800" u="sng" dirty="0">
                <a:solidFill>
                  <a:schemeClr val="hlink"/>
                </a:solidFill>
                <a:hlinkClick r:id="rId5"/>
              </a:rPr>
              <a:t>AutoCAD</a:t>
            </a:r>
            <a:r>
              <a:rPr lang="it" sz="800" dirty="0">
                <a:solidFill>
                  <a:srgbClr val="262626"/>
                </a:solidFill>
              </a:rPr>
              <a:t> DXF format (by </a:t>
            </a:r>
            <a:r>
              <a:rPr lang="it" sz="800" u="sng" dirty="0">
                <a:solidFill>
                  <a:schemeClr val="hlink"/>
                </a:solidFill>
                <a:hlinkClick r:id="rId6"/>
              </a:rPr>
              <a:t>Autodesk</a:t>
            </a:r>
            <a:r>
              <a:rPr lang="it" sz="800" dirty="0">
                <a:solidFill>
                  <a:srgbClr val="262626"/>
                </a:solidFill>
              </a:rPr>
              <a:t>)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7"/>
              </a:rPr>
              <a:t>Cartesian coordinate system</a:t>
            </a:r>
            <a:r>
              <a:rPr lang="it" sz="800" dirty="0">
                <a:solidFill>
                  <a:srgbClr val="262626"/>
                </a:solidFill>
              </a:rPr>
              <a:t> (XYZ) – simple point cloud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8"/>
              </a:rPr>
              <a:t>Digital line graph</a:t>
            </a:r>
            <a:r>
              <a:rPr lang="it" sz="800" dirty="0">
                <a:solidFill>
                  <a:srgbClr val="262626"/>
                </a:solidFill>
              </a:rPr>
              <a:t> (DLG) – a USGS format for vector data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9"/>
              </a:rPr>
              <a:t>Esri TIN</a:t>
            </a:r>
            <a:r>
              <a:rPr lang="it" sz="800" dirty="0">
                <a:solidFill>
                  <a:srgbClr val="262626"/>
                </a:solidFill>
              </a:rPr>
              <a:t> - proprietary </a:t>
            </a:r>
            <a:r>
              <a:rPr lang="it" sz="800" u="sng" dirty="0">
                <a:solidFill>
                  <a:schemeClr val="hlink"/>
                </a:solidFill>
                <a:hlinkClick r:id="rId10"/>
              </a:rPr>
              <a:t>binary</a:t>
            </a:r>
            <a:r>
              <a:rPr lang="it" sz="800" dirty="0">
                <a:solidFill>
                  <a:srgbClr val="262626"/>
                </a:solidFill>
              </a:rPr>
              <a:t> format for </a:t>
            </a:r>
            <a:r>
              <a:rPr lang="it" sz="800" u="sng" dirty="0">
                <a:solidFill>
                  <a:schemeClr val="hlink"/>
                </a:solidFill>
                <a:hlinkClick r:id="rId11"/>
              </a:rPr>
              <a:t>triangulated irregular network</a:t>
            </a:r>
            <a:r>
              <a:rPr lang="it" sz="800" dirty="0">
                <a:solidFill>
                  <a:srgbClr val="262626"/>
                </a:solidFill>
              </a:rPr>
              <a:t> data usedby </a:t>
            </a:r>
            <a:r>
              <a:rPr lang="it" sz="800" u="sng" dirty="0">
                <a:solidFill>
                  <a:schemeClr val="hlink"/>
                </a:solidFill>
                <a:hlinkClick r:id="rId12"/>
              </a:rPr>
              <a:t>Esri</a:t>
            </a:r>
            <a:endParaRPr sz="800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13"/>
              </a:rPr>
              <a:t>Geography Markup Language</a:t>
            </a:r>
            <a:r>
              <a:rPr lang="it" sz="800" dirty="0">
                <a:solidFill>
                  <a:srgbClr val="262626"/>
                </a:solidFill>
              </a:rPr>
              <a:t> (GML) – XML based open standard (by </a:t>
            </a:r>
            <a:r>
              <a:rPr lang="it" sz="800" u="sng" dirty="0">
                <a:solidFill>
                  <a:schemeClr val="hlink"/>
                </a:solidFill>
                <a:hlinkClick r:id="rId14"/>
              </a:rPr>
              <a:t>OpenGIS</a:t>
            </a:r>
            <a:r>
              <a:rPr lang="it" sz="800" dirty="0">
                <a:solidFill>
                  <a:srgbClr val="262626"/>
                </a:solidFill>
              </a:rPr>
              <a:t>) for GIS data exchange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15"/>
              </a:rPr>
              <a:t>GeoJSON</a:t>
            </a:r>
            <a:r>
              <a:rPr lang="it" sz="800" dirty="0">
                <a:solidFill>
                  <a:srgbClr val="262626"/>
                </a:solidFill>
              </a:rPr>
              <a:t> – a lightweight format based on </a:t>
            </a:r>
            <a:r>
              <a:rPr lang="it" sz="800" u="sng" dirty="0">
                <a:solidFill>
                  <a:schemeClr val="hlink"/>
                </a:solidFill>
                <a:hlinkClick r:id="rId16"/>
              </a:rPr>
              <a:t>JSON</a:t>
            </a:r>
            <a:r>
              <a:rPr lang="it" sz="800" dirty="0">
                <a:solidFill>
                  <a:srgbClr val="262626"/>
                </a:solidFill>
              </a:rPr>
              <a:t>, used by many open source GIS packages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17"/>
              </a:rPr>
              <a:t>GeoMedia</a:t>
            </a:r>
            <a:r>
              <a:rPr lang="it" sz="800" dirty="0">
                <a:solidFill>
                  <a:srgbClr val="262626"/>
                </a:solidFill>
              </a:rPr>
              <a:t> – </a:t>
            </a:r>
            <a:r>
              <a:rPr lang="it" sz="800" u="sng" dirty="0">
                <a:solidFill>
                  <a:schemeClr val="hlink"/>
                </a:solidFill>
                <a:hlinkClick r:id="rId18"/>
              </a:rPr>
              <a:t>Intergraph</a:t>
            </a:r>
            <a:r>
              <a:rPr lang="it" sz="800" dirty="0">
                <a:solidFill>
                  <a:srgbClr val="262626"/>
                </a:solidFill>
              </a:rPr>
              <a:t>'s </a:t>
            </a:r>
            <a:r>
              <a:rPr lang="it" sz="800" u="sng" dirty="0">
                <a:solidFill>
                  <a:schemeClr val="hlink"/>
                </a:solidFill>
                <a:hlinkClick r:id="rId19"/>
              </a:rPr>
              <a:t>Microsoft Access</a:t>
            </a:r>
            <a:r>
              <a:rPr lang="it" sz="800" dirty="0">
                <a:solidFill>
                  <a:srgbClr val="262626"/>
                </a:solidFill>
              </a:rPr>
              <a:t> based format for spatial vector storage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dirty="0">
                <a:solidFill>
                  <a:srgbClr val="262626"/>
                </a:solidFill>
              </a:rPr>
              <a:t>ISFC</a:t>
            </a:r>
            <a:r>
              <a:rPr lang="it" sz="800" dirty="0">
                <a:solidFill>
                  <a:srgbClr val="262626"/>
                </a:solidFill>
              </a:rPr>
              <a:t> – </a:t>
            </a:r>
            <a:r>
              <a:rPr lang="it" sz="800" u="sng" dirty="0">
                <a:solidFill>
                  <a:schemeClr val="hlink"/>
                </a:solidFill>
                <a:hlinkClick r:id="rId18"/>
              </a:rPr>
              <a:t>Intergraph</a:t>
            </a:r>
            <a:r>
              <a:rPr lang="it" sz="800" dirty="0">
                <a:solidFill>
                  <a:srgbClr val="262626"/>
                </a:solidFill>
              </a:rPr>
              <a:t>'s </a:t>
            </a:r>
            <a:r>
              <a:rPr lang="it" sz="800" u="sng" dirty="0">
                <a:solidFill>
                  <a:schemeClr val="hlink"/>
                </a:solidFill>
                <a:hlinkClick r:id="rId20"/>
              </a:rPr>
              <a:t>MicroStation</a:t>
            </a:r>
            <a:r>
              <a:rPr lang="it" sz="800" dirty="0">
                <a:solidFill>
                  <a:srgbClr val="262626"/>
                </a:solidFill>
              </a:rPr>
              <a:t> based CAD solution attaching vector elements to a relational </a:t>
            </a:r>
            <a:r>
              <a:rPr lang="it" sz="800" u="sng" dirty="0">
                <a:solidFill>
                  <a:schemeClr val="hlink"/>
                </a:solidFill>
                <a:hlinkClick r:id="rId19"/>
              </a:rPr>
              <a:t>Microsoft Access</a:t>
            </a:r>
            <a:r>
              <a:rPr lang="it" sz="800" dirty="0">
                <a:solidFill>
                  <a:srgbClr val="262626"/>
                </a:solidFill>
              </a:rPr>
              <a:t> database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21"/>
              </a:rPr>
              <a:t>Keyhole Markup Language</a:t>
            </a:r>
            <a:r>
              <a:rPr lang="it" sz="800" dirty="0">
                <a:solidFill>
                  <a:srgbClr val="262626"/>
                </a:solidFill>
              </a:rPr>
              <a:t> (KML) – XML based open standard (by </a:t>
            </a:r>
            <a:r>
              <a:rPr lang="it" sz="800" u="sng" dirty="0">
                <a:solidFill>
                  <a:schemeClr val="hlink"/>
                </a:solidFill>
                <a:hlinkClick r:id="rId14"/>
              </a:rPr>
              <a:t>OpenGIS</a:t>
            </a:r>
            <a:r>
              <a:rPr lang="it" sz="800" dirty="0">
                <a:solidFill>
                  <a:srgbClr val="262626"/>
                </a:solidFill>
              </a:rPr>
              <a:t>) for GIS data exchange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22"/>
              </a:rPr>
              <a:t>MapInfo TAB format</a:t>
            </a:r>
            <a:r>
              <a:rPr lang="it" sz="800" dirty="0">
                <a:solidFill>
                  <a:srgbClr val="262626"/>
                </a:solidFill>
              </a:rPr>
              <a:t> – </a:t>
            </a:r>
            <a:r>
              <a:rPr lang="it" sz="800" u="sng" dirty="0">
                <a:solidFill>
                  <a:schemeClr val="hlink"/>
                </a:solidFill>
                <a:hlinkClick r:id="rId23"/>
              </a:rPr>
              <a:t>MapInfo</a:t>
            </a:r>
            <a:r>
              <a:rPr lang="it" sz="800" dirty="0">
                <a:solidFill>
                  <a:srgbClr val="262626"/>
                </a:solidFill>
              </a:rPr>
              <a:t>'s vector data format using TAB, DAT, ID and MAP files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24"/>
              </a:rPr>
              <a:t>Measure Map Pro format</a:t>
            </a:r>
            <a:r>
              <a:rPr lang="it" sz="800" dirty="0">
                <a:solidFill>
                  <a:srgbClr val="262626"/>
                </a:solidFill>
              </a:rPr>
              <a:t> – </a:t>
            </a:r>
            <a:r>
              <a:rPr lang="it" sz="800" u="sng" dirty="0">
                <a:solidFill>
                  <a:schemeClr val="hlink"/>
                </a:solidFill>
                <a:hlinkClick r:id="rId25"/>
              </a:rPr>
              <a:t>XML</a:t>
            </a:r>
            <a:r>
              <a:rPr lang="it" sz="800" dirty="0">
                <a:solidFill>
                  <a:srgbClr val="262626"/>
                </a:solidFill>
              </a:rPr>
              <a:t> data format to store GIS data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26"/>
              </a:rPr>
              <a:t>National Transfer Format</a:t>
            </a:r>
            <a:r>
              <a:rPr lang="it" sz="800" dirty="0">
                <a:solidFill>
                  <a:srgbClr val="262626"/>
                </a:solidFill>
              </a:rPr>
              <a:t> (NTF) – National Transfer Format (mostly used by the UK Ordnance Survey)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27"/>
              </a:rPr>
              <a:t>Spatialite</a:t>
            </a:r>
            <a:r>
              <a:rPr lang="it" sz="800" dirty="0">
                <a:solidFill>
                  <a:srgbClr val="262626"/>
                </a:solidFill>
              </a:rPr>
              <a:t> – is a spatial extension to SQLite, providing vector geodatabasefunctionality. It is similar to PostGIS, Oracle Spatial, and SQL Server with spatialextensions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28"/>
              </a:rPr>
              <a:t>Shapefile</a:t>
            </a:r>
            <a:r>
              <a:rPr lang="it" sz="800" dirty="0">
                <a:solidFill>
                  <a:srgbClr val="262626"/>
                </a:solidFill>
              </a:rPr>
              <a:t> – a popular vector data GIS format, developed by </a:t>
            </a:r>
            <a:r>
              <a:rPr lang="it" sz="800" u="sng" dirty="0">
                <a:solidFill>
                  <a:schemeClr val="hlink"/>
                </a:solidFill>
                <a:hlinkClick r:id="rId12"/>
              </a:rPr>
              <a:t>Esri</a:t>
            </a:r>
            <a:endParaRPr sz="800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29"/>
              </a:rPr>
              <a:t>Simple Features</a:t>
            </a:r>
            <a:r>
              <a:rPr lang="it" sz="800" dirty="0">
                <a:solidFill>
                  <a:srgbClr val="262626"/>
                </a:solidFill>
              </a:rPr>
              <a:t> – </a:t>
            </a:r>
            <a:r>
              <a:rPr lang="it" sz="800" u="sng" dirty="0">
                <a:solidFill>
                  <a:schemeClr val="hlink"/>
                </a:solidFill>
                <a:hlinkClick r:id="rId30"/>
              </a:rPr>
              <a:t>Open Geospatial Consortium</a:t>
            </a:r>
            <a:r>
              <a:rPr lang="it" sz="800" dirty="0">
                <a:solidFill>
                  <a:srgbClr val="262626"/>
                </a:solidFill>
              </a:rPr>
              <a:t> specification for vector data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31"/>
              </a:rPr>
              <a:t>SOSI</a:t>
            </a:r>
            <a:r>
              <a:rPr lang="it" sz="800" dirty="0">
                <a:solidFill>
                  <a:srgbClr val="262626"/>
                </a:solidFill>
              </a:rPr>
              <a:t> – a spatial data format used for all public exchange of spatial data in Norway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32"/>
              </a:rPr>
              <a:t>Spatial Data File</a:t>
            </a:r>
            <a:r>
              <a:rPr lang="it" sz="800" dirty="0">
                <a:solidFill>
                  <a:srgbClr val="262626"/>
                </a:solidFill>
              </a:rPr>
              <a:t> – </a:t>
            </a:r>
            <a:r>
              <a:rPr lang="it" sz="800" u="sng" dirty="0">
                <a:solidFill>
                  <a:schemeClr val="hlink"/>
                </a:solidFill>
                <a:hlinkClick r:id="rId6"/>
              </a:rPr>
              <a:t>Autodesk</a:t>
            </a:r>
            <a:r>
              <a:rPr lang="it" sz="800" dirty="0">
                <a:solidFill>
                  <a:srgbClr val="262626"/>
                </a:solidFill>
              </a:rPr>
              <a:t>'s high-performance geodatabase format, native to </a:t>
            </a:r>
            <a:r>
              <a:rPr lang="it" sz="800" u="sng" dirty="0">
                <a:solidFill>
                  <a:schemeClr val="hlink"/>
                </a:solidFill>
                <a:hlinkClick r:id="rId33"/>
              </a:rPr>
              <a:t>MapGuide</a:t>
            </a:r>
            <a:endParaRPr sz="800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34"/>
              </a:rPr>
              <a:t>TIGER</a:t>
            </a:r>
            <a:r>
              <a:rPr lang="it" sz="800" dirty="0">
                <a:solidFill>
                  <a:srgbClr val="262626"/>
                </a:solidFill>
              </a:rPr>
              <a:t> – Topologically Integrated Geographic Encoding and Referencing</a:t>
            </a:r>
            <a:endParaRPr sz="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800" dirty="0">
                <a:solidFill>
                  <a:srgbClr val="9BAFB5"/>
                </a:solidFill>
              </a:rPr>
              <a:t>•</a:t>
            </a:r>
            <a:r>
              <a:rPr lang="it" sz="800" b="1" u="sng" dirty="0">
                <a:solidFill>
                  <a:schemeClr val="hlink"/>
                </a:solidFill>
                <a:hlinkClick r:id="rId35"/>
              </a:rPr>
              <a:t>Vector Product Format</a:t>
            </a:r>
            <a:r>
              <a:rPr lang="it" sz="800" dirty="0">
                <a:solidFill>
                  <a:srgbClr val="262626"/>
                </a:solidFill>
              </a:rPr>
              <a:t> (VPF) – </a:t>
            </a:r>
            <a:r>
              <a:rPr lang="it" sz="800" u="sng" dirty="0">
                <a:solidFill>
                  <a:schemeClr val="hlink"/>
                </a:solidFill>
                <a:hlinkClick r:id="rId36"/>
              </a:rPr>
              <a:t>National Geospatial-Intelligence Agency</a:t>
            </a:r>
            <a:r>
              <a:rPr lang="it" sz="800" dirty="0">
                <a:solidFill>
                  <a:srgbClr val="262626"/>
                </a:solidFill>
              </a:rPr>
              <a:t> (NGA)'sformat of vectored data for large geographic databases</a:t>
            </a:r>
            <a:endParaRPr sz="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793</Words>
  <Application>Microsoft Macintosh PowerPoint</Application>
  <PresentationFormat>Presentazione su schermo (16:9)</PresentationFormat>
  <Paragraphs>95</Paragraphs>
  <Slides>20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20</vt:i4>
      </vt:variant>
    </vt:vector>
  </HeadingPairs>
  <TitlesOfParts>
    <vt:vector size="23" baseType="lpstr">
      <vt:lpstr>Arial</vt:lpstr>
      <vt:lpstr>Simple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 key concept in GIS  (Geographic Information System)</vt:lpstr>
      <vt:lpstr>Layers</vt:lpstr>
      <vt:lpstr>BASEMAP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Examples: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Giovanni Pietro Vitali</cp:lastModifiedBy>
  <cp:revision>14</cp:revision>
  <dcterms:modified xsi:type="dcterms:W3CDTF">2023-12-06T00:55:39Z</dcterms:modified>
</cp:coreProperties>
</file>